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88" r:id="rId3"/>
    <p:sldId id="265" r:id="rId4"/>
    <p:sldId id="289" r:id="rId5"/>
    <p:sldId id="278" r:id="rId6"/>
    <p:sldId id="272" r:id="rId7"/>
    <p:sldId id="263" r:id="rId8"/>
    <p:sldId id="279" r:id="rId9"/>
    <p:sldId id="287" r:id="rId10"/>
    <p:sldId id="291" r:id="rId11"/>
    <p:sldId id="292" r:id="rId12"/>
    <p:sldId id="293" r:id="rId13"/>
    <p:sldId id="269" r:id="rId14"/>
    <p:sldId id="268" r:id="rId15"/>
    <p:sldId id="283" r:id="rId16"/>
    <p:sldId id="284" r:id="rId17"/>
    <p:sldId id="285" r:id="rId18"/>
    <p:sldId id="286" r:id="rId19"/>
    <p:sldId id="295" r:id="rId20"/>
    <p:sldId id="296" r:id="rId21"/>
    <p:sldId id="276" r:id="rId22"/>
    <p:sldId id="280" r:id="rId23"/>
    <p:sldId id="274" r:id="rId24"/>
    <p:sldId id="277" r:id="rId25"/>
    <p:sldId id="275" r:id="rId26"/>
    <p:sldId id="267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5D"/>
    <a:srgbClr val="E1A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4"/>
    <p:restoredTop sz="94662"/>
  </p:normalViewPr>
  <p:slideViewPr>
    <p:cSldViewPr snapToGrid="0" snapToObjects="1">
      <p:cViewPr varScale="1">
        <p:scale>
          <a:sx n="81" d="100"/>
          <a:sy n="81" d="100"/>
        </p:scale>
        <p:origin x="6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0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B4C9A-8023-2D40-A6E6-BD016CB1E7D6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876C-D639-D148-8687-D84C95E04E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7BA9C-C13B-C941-82A5-2AA33B4473CE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E1D9-36F2-B84D-A38F-999A8359D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27" y="758283"/>
            <a:ext cx="4767239" cy="4770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89782"/>
            <a:ext cx="9144000" cy="1088528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8310"/>
            <a:ext cx="9144000" cy="1035407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66290"/>
            <a:ext cx="2491740" cy="2414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44B-EC26-5744-AC76-D8CA586C9B04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F18E-BC0A-FA47-B948-E7696B7A692B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1" y="0"/>
            <a:ext cx="11938658" cy="59842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47" y="6051790"/>
            <a:ext cx="1769350" cy="5202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9CEB8D-B9A4-7249-A618-1FFCB6E3C71A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675062"/>
            <a:ext cx="10209790" cy="188163"/>
          </a:xfrm>
          <a:prstGeom prst="rect">
            <a:avLst/>
          </a:pr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9817768" y="6675062"/>
            <a:ext cx="2374232" cy="188163"/>
          </a:xfrm>
          <a:custGeom>
            <a:avLst/>
            <a:gdLst>
              <a:gd name="connsiteX0" fmla="*/ 2670314 w 2683566"/>
              <a:gd name="connsiteY0" fmla="*/ 165653 h 165653"/>
              <a:gd name="connsiteX1" fmla="*/ 165653 w 2683566"/>
              <a:gd name="connsiteY1" fmla="*/ 165653 h 165653"/>
              <a:gd name="connsiteX2" fmla="*/ 0 w 2683566"/>
              <a:gd name="connsiteY2" fmla="*/ 0 h 165653"/>
              <a:gd name="connsiteX3" fmla="*/ 2683566 w 2683566"/>
              <a:gd name="connsiteY3" fmla="*/ 0 h 165653"/>
              <a:gd name="connsiteX4" fmla="*/ 2670314 w 2683566"/>
              <a:gd name="connsiteY4" fmla="*/ 165653 h 1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3566" h="165653">
                <a:moveTo>
                  <a:pt x="2670314" y="165653"/>
                </a:moveTo>
                <a:lnTo>
                  <a:pt x="165653" y="165653"/>
                </a:lnTo>
                <a:lnTo>
                  <a:pt x="0" y="0"/>
                </a:lnTo>
                <a:lnTo>
                  <a:pt x="2683566" y="0"/>
                </a:lnTo>
                <a:lnTo>
                  <a:pt x="2670314" y="1656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ADD57-E8E8-6F45-AC05-E272920E2EB0}"/>
              </a:ext>
            </a:extLst>
          </p:cNvPr>
          <p:cNvSpPr txBox="1"/>
          <p:nvPr userDrawn="1"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fld id="{479BDA1F-085D-3742-BB72-CE0249E0F669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2" r:id="rId4"/>
    <p:sldLayoutId id="2147483652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7305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rgbClr val="07305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5gs.org/open5gs" TargetMode="External"/><Relationship Id="rId2" Type="http://schemas.openxmlformats.org/officeDocument/2006/relationships/hyperlink" Target="https://github.com/open5gs/open5g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khilReddy62/open5gs_2" TargetMode="External"/><Relationship Id="rId5" Type="http://schemas.openxmlformats.org/officeDocument/2006/relationships/hyperlink" Target="https://hub.docker.com/u/akhilreddy62" TargetMode="External"/><Relationship Id="rId4" Type="http://schemas.openxmlformats.org/officeDocument/2006/relationships/hyperlink" Target="https://medium.com/rahasak/5g-core-network-setup-with-open5gs-and-ueransim-cd0e77025fd7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8273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Deploying Open5g applications with continuous integration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95CF42-290F-4175-A6B7-515F40ACB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361" y="2849880"/>
            <a:ext cx="9946640" cy="2407920"/>
          </a:xfrm>
        </p:spPr>
        <p:txBody>
          <a:bodyPr>
            <a:normAutofit lnSpcReduction="10000"/>
          </a:bodyPr>
          <a:lstStyle/>
          <a:p>
            <a:pPr algn="l"/>
            <a:endParaRPr lang="en-US" sz="2400" b="1" dirty="0">
              <a:latin typeface="Times New Roman"/>
              <a:cs typeface="Times New Roman"/>
            </a:endParaRPr>
          </a:p>
          <a:p>
            <a:pPr algn="l"/>
            <a:r>
              <a:rPr lang="en-US" sz="1700" b="1" dirty="0">
                <a:latin typeface="Times New Roman"/>
                <a:cs typeface="Times New Roman"/>
              </a:rPr>
              <a:t>PROJECT GUIDE:                                                                                                     GROUP MEMBERS:</a:t>
            </a:r>
          </a:p>
          <a:p>
            <a:pPr algn="just"/>
            <a:r>
              <a:rPr lang="en-US" sz="1700" b="1" dirty="0" err="1">
                <a:latin typeface="Times New Roman"/>
                <a:cs typeface="Times New Roman"/>
              </a:rPr>
              <a:t>Debobroto</a:t>
            </a:r>
            <a:r>
              <a:rPr lang="en-US" sz="1700" b="1" dirty="0">
                <a:latin typeface="Times New Roman"/>
                <a:cs typeface="Times New Roman"/>
              </a:rPr>
              <a:t> Das Robin,                                  	                                    Akhil Reddy Nalla (811172556)</a:t>
            </a:r>
          </a:p>
          <a:p>
            <a:pPr algn="just"/>
            <a:r>
              <a:rPr lang="en-US" sz="1700" b="1" dirty="0">
                <a:latin typeface="Times New Roman"/>
                <a:cs typeface="Times New Roman"/>
              </a:rPr>
              <a:t>                                                                                                                        Divya Sri Karingula(811172271)</a:t>
            </a:r>
          </a:p>
          <a:p>
            <a:pPr algn="l"/>
            <a:r>
              <a:rPr lang="en-US" sz="1700" b="1" dirty="0">
                <a:latin typeface="Times New Roman"/>
                <a:cs typeface="Times New Roman"/>
              </a:rPr>
              <a:t>Professor				 </a:t>
            </a:r>
            <a:r>
              <a:rPr lang="en-US" sz="2400" b="1" dirty="0">
                <a:latin typeface="Times New Roman"/>
                <a:cs typeface="Times New Roman"/>
              </a:rPr>
              <a:t>			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sz="1700" b="1" dirty="0">
                <a:latin typeface="Times New Roman"/>
                <a:cs typeface="Times New Roman"/>
              </a:rPr>
              <a:t>Ishita Patel (811164714)</a:t>
            </a:r>
            <a:r>
              <a:rPr lang="en-US" sz="2400" b="1" dirty="0">
                <a:latin typeface="Times New Roman"/>
                <a:cs typeface="Times New Roman"/>
              </a:rPr>
              <a:t>                                               	        </a:t>
            </a:r>
            <a:r>
              <a:rPr lang="en-US" sz="1700" b="1" dirty="0">
                <a:latin typeface="Times New Roman"/>
                <a:cs typeface="Times New Roman"/>
              </a:rPr>
              <a:t>                                             			 Khushbu </a:t>
            </a:r>
            <a:r>
              <a:rPr lang="en-US" sz="1700" b="1" dirty="0" err="1">
                <a:latin typeface="Times New Roman"/>
                <a:cs typeface="Times New Roman"/>
              </a:rPr>
              <a:t>Brahmbhatt</a:t>
            </a:r>
            <a:r>
              <a:rPr lang="en-US" sz="1700" b="1" dirty="0">
                <a:latin typeface="Times New Roman"/>
                <a:cs typeface="Times New Roman"/>
              </a:rPr>
              <a:t> (811127760)</a:t>
            </a:r>
            <a:r>
              <a:rPr lang="en-US" sz="2400" b="1" dirty="0">
                <a:latin typeface="Times New Roman"/>
                <a:cs typeface="Times New Roman"/>
              </a:rPr>
              <a:t>	 </a:t>
            </a:r>
            <a:endParaRPr lang="en-US" sz="1700" b="1" dirty="0">
              <a:latin typeface="Times New Roman"/>
              <a:cs typeface="Times New Roman"/>
            </a:endParaRPr>
          </a:p>
          <a:p>
            <a:endParaRPr lang="en-US" sz="2400" b="1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31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F474-EA15-324E-5722-09175DF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419FFB-9AD3-FE1C-A83E-259D04C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3" y="2331973"/>
            <a:ext cx="6691827" cy="386453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9A54B5-F92E-CC69-934C-5473E09C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docker script for Docker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our images as a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container for development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CI/CD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and Monitoring our application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29643-618A-1765-F966-DFC24D19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>
            <a:normAutofit/>
          </a:bodyPr>
          <a:lstStyle/>
          <a:p>
            <a:pPr algn="l"/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7D25C-7E80-B284-C470-DE317FEB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7391" y="6407778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82C01B3-EA4D-144B-B2F9-039945D70569}" type="datetime1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12/2/2022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6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EEE9-8AD4-BAF6-B283-234DDA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085B79-5701-EE7C-C432-3F6CE10DD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59" y="1825625"/>
            <a:ext cx="984048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51A-2335-E1E4-5D8A-C1412427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23E0-2B48-E5F7-E8E5-DDD0022C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DFCD-78B2-3573-768F-9E9EF913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FDB8-EC34-1634-B68C-3C6CA9F4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23FE-83CA-4485-61A3-9B38CB52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903BDE8-4138-32DB-8FBE-2DAADAFC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769" y="1825625"/>
            <a:ext cx="9658461" cy="4351338"/>
          </a:xfrm>
        </p:spPr>
      </p:pic>
    </p:spTree>
    <p:extLst>
      <p:ext uri="{BB962C8B-B14F-4D97-AF65-F5344CB8AC3E}">
        <p14:creationId xmlns:p14="http://schemas.microsoft.com/office/powerpoint/2010/main" val="212152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C0FA-A7B0-D2C6-7532-BE54A6C8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BEC98-46EE-DEAA-AB5A-F9E85A984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13" y="1825625"/>
            <a:ext cx="8813773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0CCA5-35C0-3273-08F3-27DBE247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4BDC-F5EA-EB95-A12A-C5607591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5E40-98B6-A5AC-A2D9-4FAF2923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AWS Service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2153-0557-197E-2F8C-737D3AAB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 will provide multiple ways for navigating to individual service console</a:t>
            </a:r>
          </a:p>
          <a:p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Elastic Compute Cloud (Amazon EC2) 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scalable computing capacity in the Amazon Web Services (AWS) Cloud.</a:t>
            </a:r>
            <a:endParaRPr lang="en-US" dirty="0"/>
          </a:p>
          <a:p>
            <a:r>
              <a:rPr lang="en-US" dirty="0"/>
              <a:t>Block storage </a:t>
            </a:r>
            <a:r>
              <a:rPr lang="en-US" b="0" dirty="0"/>
              <a:t>It is a technology which stores the data and divides the data into blocks for fast access.</a:t>
            </a:r>
            <a:endParaRPr lang="en-US" dirty="0"/>
          </a:p>
          <a:p>
            <a:r>
              <a:rPr lang="en-US" dirty="0"/>
              <a:t>Security Policy </a:t>
            </a:r>
            <a:r>
              <a:rPr lang="en-US" b="0" dirty="0"/>
              <a:t>for inbound value of ports access </a:t>
            </a:r>
          </a:p>
          <a:p>
            <a:r>
              <a:rPr lang="en-US" dirty="0"/>
              <a:t>IAM </a:t>
            </a:r>
            <a:r>
              <a:rPr lang="en-US" b="0" dirty="0"/>
              <a:t>It is a web service which gives the secure access to </a:t>
            </a:r>
            <a:r>
              <a:rPr lang="en-US" b="0" dirty="0" err="1"/>
              <a:t>aws</a:t>
            </a:r>
            <a:r>
              <a:rPr lang="en-US" b="0" dirty="0"/>
              <a:t> resources</a:t>
            </a:r>
            <a:endParaRPr lang="en-IN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1CF1D-F5E5-9CBC-F2E1-3DF4A8AD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14C77-4115-DC24-1A89-A6FDD08C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DAD0-E729-5D22-2AF1-F7D6D5CF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054D-7984-F687-4D45-F42B0410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pen-source tool that provides monitoring and alerting for 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cloud-native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systems</a:t>
            </a:r>
          </a:p>
          <a:p>
            <a:r>
              <a:rPr lang="en-US" b="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ime-series data, including a timestamp for each entry. </a:t>
            </a:r>
          </a:p>
          <a:p>
            <a:r>
              <a:rPr lang="en-US" b="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–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Multidimensional Data Model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Pushing Time-series Data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A895-54D3-0187-A30E-C39D4554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1F27-8DAE-76D4-C90D-CDF3D7C3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9E16-A593-13B6-3999-6917BF2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DC36-FA12-4590-2508-5F90D063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visualizing tool with a dashboard that provides a lot of options with graphs.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tool to view the metrics, do the queries, and get alerts of logs being generated.</a:t>
            </a:r>
            <a:endParaRPr lang="en-US" b="0" dirty="0">
              <a:solidFill>
                <a:srgbClr val="4D59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and graphs are generated from data sources and available through a web browser.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FCD1A-DB6F-FC9C-0238-02505145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75FF7-0DB7-A138-D053-E82DEEA2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1A2-2FF9-5774-935E-FB126CB6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Instance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546304-19D0-79ED-3837-C5F1510C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20" y="1383824"/>
            <a:ext cx="8521136" cy="479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8AC4-D32A-F50A-C2F9-F4661DDC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825BA-DE51-EA47-B112-805F8D08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7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602-6CA8-4C35-C7D1-BF8EB131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Instance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AC115C-F09A-51C5-3917-A5ACCCDC1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26" y="1330960"/>
            <a:ext cx="9875520" cy="47110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691-245C-0D9F-0F82-7F8EC97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1C84-B71A-3CEF-3FC8-4B3E521D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BCC8-A260-A0E6-B162-2980B21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0E6A5-607D-9FC6-5422-09DFDBCF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4AEE6-46E8-4A5B-0DA8-0B4E99E7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A46F86-1313-EFF3-3091-CD1CCF3FC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E41F92-0FFD-1AF5-FB77-1B43E319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6" r="4500" b="14403"/>
          <a:stretch/>
        </p:blipFill>
        <p:spPr>
          <a:xfrm>
            <a:off x="1005841" y="1313951"/>
            <a:ext cx="9250680" cy="46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740"/>
            <a:ext cx="10515600" cy="409304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Open5g,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Ueransim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Open5g can be used to configure your own NR/LTE network. If gNB/eNB and USIM are available, you can build a private network using Open5GS.</a:t>
            </a:r>
          </a:p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Open5GS implemented 5GC and EPC using C-language and WebUI is provided for testing purposes and is implemented in Node.JS and React.</a:t>
            </a:r>
          </a:p>
          <a:p>
            <a:r>
              <a:rPr lang="en-US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Ueransim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open source 5G UE and 5G RAN (</a:t>
            </a:r>
            <a:r>
              <a:rPr lang="en-US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gNodeB</a:t>
            </a: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implementation.</a:t>
            </a:r>
          </a:p>
          <a:p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considered as 5Gmobile phone and a base station.</a:t>
            </a:r>
          </a:p>
          <a:p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3 main interface: User interface, Control interface and radio interface.</a:t>
            </a:r>
          </a:p>
          <a:p>
            <a:pPr algn="just"/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solidFill>
                <a:srgbClr val="66666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341-4D26-A5E9-04E9-0E1F278E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B2B2-9234-2060-F612-744869D1C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417B-EA9A-9AA2-B6D2-0C10F049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C96C-FFB2-5A56-6B9E-E32EFD41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D9900-9E31-E6E9-522C-0A034AD7A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9" r="5191" b="11442"/>
          <a:stretch/>
        </p:blipFill>
        <p:spPr>
          <a:xfrm>
            <a:off x="944880" y="1386840"/>
            <a:ext cx="9281160" cy="47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EEE9-8AD4-BAF6-B283-234DDA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Cadvisor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51A-2335-E1E4-5D8A-C1412427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23E0-2B48-E5F7-E8E5-DDD0022C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EEE06B-9E8B-2FEE-054F-9554709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56" y="1690688"/>
            <a:ext cx="7975600" cy="4486275"/>
          </a:xfrm>
        </p:spPr>
      </p:pic>
    </p:spTree>
    <p:extLst>
      <p:ext uri="{BB962C8B-B14F-4D97-AF65-F5344CB8AC3E}">
        <p14:creationId xmlns:p14="http://schemas.microsoft.com/office/powerpoint/2010/main" val="270348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EEE9-8AD4-BAF6-B283-234DDA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51A-2335-E1E4-5D8A-C1412427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23E0-2B48-E5F7-E8E5-DDD0022C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A7C0C-3003-9059-B8B7-A4DD136B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56E33-61F8-17B8-CBBE-06AEB77A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371600"/>
            <a:ext cx="864108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0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DFCD-78B2-3573-768F-9E9EF913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FDB8-EC34-1634-B68C-3C6CA9F4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23FE-83CA-4485-61A3-9B38CB52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B03119-E48A-78B6-CBB3-02E6F6A15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0703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829B-14C9-7D24-3E4C-3A101CCC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Open5g Application 	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F97D-5C20-0C5A-704E-E8E19085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394A-E485-2E4F-E501-79E1EE38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D3FBC-C93C-65F2-9358-69D597FC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67EF93-DCAA-45A4-74DC-71D046A2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9" y="1690688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B9824-9428-39BC-7E9A-3FF8A953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Implementation</a:t>
            </a:r>
            <a:endParaRPr lang="en-IN" sz="2800" dirty="0">
              <a:solidFill>
                <a:srgbClr val="FFFFFF"/>
              </a:solidFill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A3E8-6579-7F65-BAFB-9ABD352C8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EFFFF"/>
                </a:solidFill>
              </a:rPr>
              <a:t>Demo</a:t>
            </a:r>
            <a:endParaRPr lang="en-IN" dirty="0">
              <a:solidFill>
                <a:srgbClr val="FE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CEC8-0CB3-2FBF-72E4-0BFAB5CA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A582-EA40-DE42-2493-D0D2783A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536" y="6175188"/>
            <a:ext cx="2825496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82C01B3-EA4D-144B-B2F9-039945D70569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12/2/2022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1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https://github.com/open5gs/open5gs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Nikolaos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Apostolakis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Marco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Gramaglia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Pablo Serrano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Validation of an Open Source Cloud Native Mobile Network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879D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https://open5gs.org/open5gs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https://medium.com/rahasak/5g-core-network-setup-with-open5gs-and-ueransim-cd0e77025fd7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 Hub Account: 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https://hub.docker.com/u/akhilreddy62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 link: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https://github.com/AkhilReddy62/open5gs_2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18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www.kent.edu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45225"/>
            <a:ext cx="1222375" cy="365125"/>
          </a:xfrm>
        </p:spPr>
        <p:txBody>
          <a:bodyPr/>
          <a:lstStyle/>
          <a:p>
            <a:fld id="{3B6ABA31-734C-9645-AC11-784F18DD3D6B}" type="datetime1">
              <a:rPr lang="en-US" smtClean="0"/>
              <a:pPr/>
              <a:t>12/2/2022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2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09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Problem Statement &amp;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72540"/>
            <a:ext cx="10652760" cy="2007209"/>
          </a:xfrm>
        </p:spPr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Problem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Open5g Application developers can repeatedly build, test, and deploy newer versions of their applications, no matter where they are running and without any focus on Provisioning, Deploying Updating, Upgrading, availability &amp; scalability   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Solution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The main goal of this project is to create a platform to maintain Continuous integration , Continuous deployment and continuous testing for an Open5g system over cloud 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E17D-57B9-0008-9AEB-27D19B23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Planned System  Architecture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Graphical user interface, application">
            <a:extLst>
              <a:ext uri="{FF2B5EF4-FFF2-40B4-BE49-F238E27FC236}">
                <a16:creationId xmlns:a16="http://schemas.microsoft.com/office/drawing/2014/main" id="{E4BDE365-E0D8-716A-FA89-8BE098D4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7A490-4F54-AAD4-001A-85FD7853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F9A-5D98-8600-8C13-6DB5D359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087E-3FE1-479D-41F6-3ED5CA16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1A4CC-1945-620F-634B-0E238091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 Code Repo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AWS Service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Docker Engine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Docker Hub Registry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Jenkins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Cadvisor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Grafana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Prometheus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8B9B8-C82D-363C-3F65-C3D8907E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67D96-D19C-CEBF-DA26-3D7B42C8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2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E312-1847-C88E-EC09-54C05FB2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77CF-5192-8355-EF95-FDB89469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previous we have discussed how the developer will create a branch to push their code in our repository.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Ec2 instances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Ubuntu machines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Docker Engine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Jenkins instance 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docker script and downloading the components from GitHub.</a:t>
            </a:r>
          </a:p>
          <a:p>
            <a:pPr marL="0" indent="0">
              <a:buNone/>
            </a:pP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425B4-4B0F-A92F-A685-14B0F1AB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F7A26-AFE1-913C-C215-2303C074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2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1782981"/>
            <a:ext cx="4416211" cy="4393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will clone the code and write Docker files, build Docker images and we are going to run in docker containers.</a:t>
            </a:r>
          </a:p>
          <a:p>
            <a:pPr marL="0" indent="0">
              <a:buNone/>
            </a:pP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use Jenkins pipeline to do continues integration/ continues development (CI/CD) of open 5g applications.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2C01B3-EA4D-144B-B2F9-039945D70569}" type="datetime1">
              <a:rPr lang="en-US" smtClean="0"/>
              <a:pPr>
                <a:spcAft>
                  <a:spcPts val="600"/>
                </a:spcAft>
              </a:pPr>
              <a:t>12/2/2022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BD1F77F-118C-6B91-1027-C5018127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95" y="1959495"/>
            <a:ext cx="6170083" cy="29390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2C01B3-EA4D-144B-B2F9-039945D70569}" type="datetime1">
              <a:rPr lang="en-US" smtClean="0"/>
              <a:pPr>
                <a:spcAft>
                  <a:spcPts val="600"/>
                </a:spcAft>
              </a:pPr>
              <a:t>12/2/2022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Milestone we will be Automating the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configuration for Open5gs components </a:t>
            </a:r>
          </a:p>
          <a:p>
            <a:pPr marL="0" indent="0">
              <a:buNone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using the C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advisor for container monitoring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Prometheus collects data and metrics from different services and stores them according to a unique identifier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A00B00A-84CE-9398-99EF-45801CA1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66" y="2257041"/>
            <a:ext cx="6253212" cy="28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4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2C01B3-EA4D-144B-B2F9-039945D70569}" type="datetime1">
              <a:rPr lang="en-US" smtClean="0"/>
              <a:pPr>
                <a:spcAft>
                  <a:spcPts val="600"/>
                </a:spcAft>
              </a:pPr>
              <a:t>12/2/2022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between two components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orking on Documentation 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5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12255</TotalTime>
  <Words>720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Office Theme</vt:lpstr>
      <vt:lpstr>Deploying Open5g applications with continuous integration</vt:lpstr>
      <vt:lpstr>Introduction</vt:lpstr>
      <vt:lpstr>Problem Statement &amp; Solution</vt:lpstr>
      <vt:lpstr>Planned System  Architecture </vt:lpstr>
      <vt:lpstr>Tools used</vt:lpstr>
      <vt:lpstr>Milestone 1</vt:lpstr>
      <vt:lpstr>Milestone 2</vt:lpstr>
      <vt:lpstr>Milestone 3</vt:lpstr>
      <vt:lpstr>Milestone 4</vt:lpstr>
      <vt:lpstr>Docker</vt:lpstr>
      <vt:lpstr>Docker Images</vt:lpstr>
      <vt:lpstr>Docker Containers</vt:lpstr>
      <vt:lpstr>Jenkins</vt:lpstr>
      <vt:lpstr>AWS Service</vt:lpstr>
      <vt:lpstr>Prometheus</vt:lpstr>
      <vt:lpstr>Grafana</vt:lpstr>
      <vt:lpstr>AWS Instance</vt:lpstr>
      <vt:lpstr>AWS Instance</vt:lpstr>
      <vt:lpstr>Interaction</vt:lpstr>
      <vt:lpstr>Interaction</vt:lpstr>
      <vt:lpstr>Cadvisor</vt:lpstr>
      <vt:lpstr>Grafana</vt:lpstr>
      <vt:lpstr>Prometheus</vt:lpstr>
      <vt:lpstr>Open5g Application  </vt:lpstr>
      <vt:lpstr>Implementation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Louis, Robert</dc:creator>
  <cp:lastModifiedBy>Nalla, Akhil Reddy</cp:lastModifiedBy>
  <cp:revision>257</cp:revision>
  <dcterms:created xsi:type="dcterms:W3CDTF">2017-12-13T15:54:12Z</dcterms:created>
  <dcterms:modified xsi:type="dcterms:W3CDTF">2022-12-02T15:30:34Z</dcterms:modified>
</cp:coreProperties>
</file>